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581" r:id="rId2"/>
    <p:sldId id="723" r:id="rId3"/>
    <p:sldId id="705" r:id="rId4"/>
    <p:sldId id="724" r:id="rId5"/>
    <p:sldId id="751" r:id="rId6"/>
    <p:sldId id="752" r:id="rId7"/>
    <p:sldId id="753" r:id="rId8"/>
    <p:sldId id="749" r:id="rId9"/>
    <p:sldId id="754" r:id="rId10"/>
    <p:sldId id="755" r:id="rId11"/>
    <p:sldId id="756" r:id="rId12"/>
    <p:sldId id="757" r:id="rId13"/>
    <p:sldId id="758" r:id="rId14"/>
    <p:sldId id="759"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6" autoAdjust="0"/>
    <p:restoredTop sz="73381" autoAdjust="0"/>
  </p:normalViewPr>
  <p:slideViewPr>
    <p:cSldViewPr>
      <p:cViewPr varScale="1">
        <p:scale>
          <a:sx n="128" d="100"/>
          <a:sy n="128" d="100"/>
        </p:scale>
        <p:origin x="192" y="128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72977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01658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92890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770830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160692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8 : 1 - 30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75" y="859574"/>
            <a:ext cx="9121651" cy="1862048"/>
          </a:xfrm>
          <a:prstGeom prst="rect">
            <a:avLst/>
          </a:prstGeom>
          <a:noFill/>
        </p:spPr>
        <p:txBody>
          <a:bodyPr wrap="square" rtlCol="0">
            <a:spAutoFit/>
          </a:bodyPr>
          <a:lstStyle/>
          <a:p>
            <a:pPr marL="342900" indent="-342900">
              <a:buFont typeface="Arial" charset="0"/>
              <a:buChar char="•"/>
            </a:pPr>
            <a:r>
              <a:rPr lang="en-US" sz="2300" dirty="0" smtClean="0">
                <a:solidFill>
                  <a:srgbClr val="FFFF00"/>
                </a:solidFill>
                <a:latin typeface="Times New Roman" charset="0"/>
                <a:ea typeface="Times New Roman" charset="0"/>
                <a:cs typeface="Times New Roman" charset="0"/>
              </a:rPr>
              <a:t>If Jesus was just a good man who died for a cause, His way is an ideal we could choose to follow if we feel like it</a:t>
            </a:r>
          </a:p>
          <a:p>
            <a:pPr marL="342900" indent="-342900">
              <a:buFont typeface="Arial" charset="0"/>
              <a:buChar char="•"/>
            </a:pPr>
            <a:r>
              <a:rPr lang="en-US" sz="2300" dirty="0" smtClean="0">
                <a:solidFill>
                  <a:srgbClr val="FFFF00"/>
                </a:solidFill>
                <a:latin typeface="Times New Roman" charset="0"/>
                <a:ea typeface="Times New Roman" charset="0"/>
                <a:cs typeface="Times New Roman" charset="0"/>
              </a:rPr>
              <a:t>But the fact that Jesus is:  Christ;  Son of God;  Divine...  He is Lord (all power;  all authority;  holds eternity in His hands;  Judge;  King of kings;  Lord of lords) means He is our only hope and our everything...</a:t>
            </a:r>
            <a:endParaRPr lang="en-US" sz="230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683568" y="2641476"/>
            <a:ext cx="8460432" cy="446276"/>
          </a:xfrm>
          <a:prstGeom prst="rect">
            <a:avLst/>
          </a:prstGeom>
          <a:noFill/>
        </p:spPr>
        <p:txBody>
          <a:bodyPr wrap="square" rtlCol="0">
            <a:spAutoFit/>
          </a:bodyPr>
          <a:lstStyle/>
          <a:p>
            <a:pPr marL="342900" indent="-342900">
              <a:buFont typeface="Arial" charset="0"/>
              <a:buChar char="•"/>
            </a:pPr>
            <a:r>
              <a:rPr lang="en-US" sz="2300" dirty="0" smtClean="0">
                <a:solidFill>
                  <a:schemeClr val="bg1"/>
                </a:solidFill>
                <a:latin typeface="Times New Roman" charset="0"/>
                <a:ea typeface="Times New Roman" charset="0"/>
                <a:cs typeface="Times New Roman" charset="0"/>
              </a:rPr>
              <a:t>This is the truth.  We either accept it as the truth it is;  or </a:t>
            </a:r>
            <a:r>
              <a:rPr lang="en-US" sz="2300" dirty="0" smtClean="0">
                <a:solidFill>
                  <a:schemeClr val="bg1"/>
                </a:solidFill>
                <a:latin typeface="Times New Roman" charset="0"/>
                <a:ea typeface="Times New Roman" charset="0"/>
                <a:cs typeface="Times New Roman" charset="0"/>
              </a:rPr>
              <a:t>Reject it</a:t>
            </a:r>
            <a:endParaRPr lang="en-US" sz="23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130459" y="28577"/>
            <a:ext cx="8856984" cy="830997"/>
          </a:xfrm>
          <a:prstGeom prst="rect">
            <a:avLst/>
          </a:prstGeom>
          <a:noFill/>
          <a:ln w="12700">
            <a:solidFill>
              <a:srgbClr val="FFFF00"/>
            </a:solidFill>
          </a:ln>
        </p:spPr>
        <p:txBody>
          <a:bodyPr wrap="square" rtlCol="0">
            <a:spAutoFit/>
          </a:bodyPr>
          <a:lstStyle/>
          <a:p>
            <a:r>
              <a:rPr lang="en-US" sz="2400" dirty="0">
                <a:solidFill>
                  <a:schemeClr val="bg1"/>
                </a:solidFill>
                <a:latin typeface="Times New Roman" charset="0"/>
                <a:ea typeface="Times New Roman" charset="0"/>
                <a:cs typeface="Times New Roman" charset="0"/>
              </a:rPr>
              <a:t>Some people come to faith in a short time</a:t>
            </a:r>
          </a:p>
          <a:p>
            <a:r>
              <a:rPr lang="en-US" sz="2400" dirty="0">
                <a:solidFill>
                  <a:schemeClr val="bg1"/>
                </a:solidFill>
                <a:latin typeface="Times New Roman" charset="0"/>
                <a:ea typeface="Times New Roman" charset="0"/>
                <a:cs typeface="Times New Roman" charset="0"/>
              </a:rPr>
              <a:t>Some take years or decades, as God keeps drawing them to Himself</a:t>
            </a:r>
            <a:endParaRPr lang="en-AU" sz="2400" dirty="0">
              <a:solidFill>
                <a:schemeClr val="bg1"/>
              </a:solidFill>
              <a:latin typeface="Times New Roman" charset="0"/>
              <a:ea typeface="Times New Roman" charset="0"/>
              <a:cs typeface="Times New Roman" charset="0"/>
            </a:endParaRPr>
          </a:p>
        </p:txBody>
      </p:sp>
      <p:sp>
        <p:nvSpPr>
          <p:cNvPr id="9" name="TextBox 8"/>
          <p:cNvSpPr txBox="1"/>
          <p:nvPr/>
        </p:nvSpPr>
        <p:spPr>
          <a:xfrm>
            <a:off x="22349" y="3067975"/>
            <a:ext cx="9121651" cy="800219"/>
          </a:xfrm>
          <a:prstGeom prst="rect">
            <a:avLst/>
          </a:prstGeom>
          <a:noFill/>
        </p:spPr>
        <p:txBody>
          <a:bodyPr wrap="square" rtlCol="0">
            <a:spAutoFit/>
          </a:bodyPr>
          <a:lstStyle/>
          <a:p>
            <a:pPr marL="342900" indent="-342900">
              <a:buFont typeface="Arial" charset="0"/>
              <a:buChar char="•"/>
            </a:pPr>
            <a:r>
              <a:rPr lang="en-US" sz="2300" dirty="0" smtClean="0">
                <a:solidFill>
                  <a:srgbClr val="FFFF00"/>
                </a:solidFill>
                <a:latin typeface="Times New Roman" charset="0"/>
                <a:ea typeface="Times New Roman" charset="0"/>
                <a:cs typeface="Times New Roman" charset="0"/>
              </a:rPr>
              <a:t>Sign-seeking is the opposite (antithesis) of faith</a:t>
            </a:r>
          </a:p>
          <a:p>
            <a:pPr marL="342900" indent="-342900">
              <a:buFont typeface="Arial" charset="0"/>
              <a:buChar char="•"/>
            </a:pPr>
            <a:r>
              <a:rPr lang="en-US" sz="2300" dirty="0" smtClean="0">
                <a:solidFill>
                  <a:srgbClr val="FFFF00"/>
                </a:solidFill>
                <a:latin typeface="Times New Roman" charset="0"/>
                <a:ea typeface="Times New Roman" charset="0"/>
                <a:cs typeface="Times New Roman" charset="0"/>
              </a:rPr>
              <a:t>Some will believe almost any alternative, rather than God’s truth</a:t>
            </a: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4"/>
          <p:cNvSpPr txBox="1">
            <a:spLocks noChangeArrowheads="1"/>
          </p:cNvSpPr>
          <p:nvPr/>
        </p:nvSpPr>
        <p:spPr bwMode="auto">
          <a:xfrm>
            <a:off x="35496" y="0"/>
            <a:ext cx="9144000" cy="352718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Comic Sans MS" charset="0"/>
                <a:ea typeface="Comic Sans MS" charset="0"/>
                <a:cs typeface="Comic Sans MS" charset="0"/>
              </a:rPr>
              <a:t>11 </a:t>
            </a:r>
            <a:r>
              <a:rPr lang="en-AU" sz="2800" dirty="0">
                <a:solidFill>
                  <a:schemeClr val="bg1"/>
                </a:solidFill>
                <a:latin typeface="Comic Sans MS" charset="0"/>
                <a:ea typeface="Comic Sans MS" charset="0"/>
                <a:cs typeface="Comic Sans MS" charset="0"/>
              </a:rPr>
              <a:t>The Pharisees came and began to argue with him, seeking from him a sign from heaven to test him.  </a:t>
            </a:r>
            <a:r>
              <a:rPr lang="en-AU" sz="2800" b="1" baseline="30000" dirty="0">
                <a:solidFill>
                  <a:schemeClr val="bg1"/>
                </a:solidFill>
                <a:latin typeface="Comic Sans MS" charset="0"/>
                <a:ea typeface="Comic Sans MS" charset="0"/>
                <a:cs typeface="Comic Sans MS" charset="0"/>
              </a:rPr>
              <a:t>12 </a:t>
            </a:r>
            <a:r>
              <a:rPr lang="en-AU" sz="2800" dirty="0">
                <a:solidFill>
                  <a:schemeClr val="bg1"/>
                </a:solidFill>
                <a:latin typeface="Comic Sans MS" charset="0"/>
                <a:ea typeface="Comic Sans MS" charset="0"/>
                <a:cs typeface="Comic Sans MS" charset="0"/>
              </a:rPr>
              <a:t>And he </a:t>
            </a:r>
            <a:r>
              <a:rPr lang="en-AU" sz="2800" dirty="0">
                <a:solidFill>
                  <a:srgbClr val="FFFF00"/>
                </a:solidFill>
                <a:latin typeface="Comic Sans MS" charset="0"/>
                <a:ea typeface="Comic Sans MS" charset="0"/>
                <a:cs typeface="Comic Sans MS" charset="0"/>
              </a:rPr>
              <a:t>sighed deeply</a:t>
            </a:r>
            <a:r>
              <a:rPr lang="en-AU" sz="2800" dirty="0">
                <a:solidFill>
                  <a:schemeClr val="bg1"/>
                </a:solidFill>
                <a:latin typeface="Comic Sans MS" charset="0"/>
                <a:ea typeface="Comic Sans MS" charset="0"/>
                <a:cs typeface="Comic Sans MS" charset="0"/>
              </a:rPr>
              <a:t> in his spirit and said, “Why does this generation seek a sign?  Truly, I say to you, no sign will be given to this generation.”  </a:t>
            </a:r>
            <a:r>
              <a:rPr lang="en-AU" sz="2800" b="1" baseline="30000" dirty="0">
                <a:solidFill>
                  <a:schemeClr val="bg1"/>
                </a:solidFill>
                <a:latin typeface="Comic Sans MS" charset="0"/>
                <a:ea typeface="Comic Sans MS" charset="0"/>
                <a:cs typeface="Comic Sans MS" charset="0"/>
              </a:rPr>
              <a:t>13 </a:t>
            </a:r>
            <a:r>
              <a:rPr lang="en-AU" sz="2800" dirty="0">
                <a:solidFill>
                  <a:schemeClr val="bg1"/>
                </a:solidFill>
                <a:latin typeface="Comic Sans MS" charset="0"/>
                <a:ea typeface="Comic Sans MS" charset="0"/>
                <a:cs typeface="Comic Sans MS" charset="0"/>
              </a:rPr>
              <a:t>And he left them, got into the boat again, and went to the other side</a:t>
            </a:r>
            <a:r>
              <a:rPr lang="en-AU" sz="2800" dirty="0" smtClean="0">
                <a:solidFill>
                  <a:schemeClr val="bg1"/>
                </a:solidFill>
                <a:latin typeface="Comic Sans MS" charset="0"/>
                <a:ea typeface="Comic Sans MS" charset="0"/>
                <a:cs typeface="Comic Sans MS" charset="0"/>
              </a:rPr>
              <a:t>.</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97556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678" y="166069"/>
            <a:ext cx="8928992" cy="1508105"/>
          </a:xfrm>
          <a:prstGeom prst="rect">
            <a:avLst/>
          </a:prstGeom>
          <a:noFill/>
          <a:ln>
            <a:solidFill>
              <a:srgbClr val="FFFF00"/>
            </a:solidFill>
          </a:ln>
        </p:spPr>
        <p:txBody>
          <a:bodyPr wrap="square" rtlCol="0">
            <a:spAutoFit/>
          </a:bodyPr>
          <a:lstStyle/>
          <a:p>
            <a:r>
              <a:rPr lang="en-US" sz="2300" dirty="0" smtClean="0">
                <a:solidFill>
                  <a:srgbClr val="FFFF00"/>
                </a:solidFill>
                <a:latin typeface="Times New Roman" charset="0"/>
                <a:ea typeface="Times New Roman" charset="0"/>
                <a:cs typeface="Times New Roman" charset="0"/>
              </a:rPr>
              <a:t>Jesus is:  Christ;  Son of God;  Divine...  He is Lord (all power;  all authority;  holds eternity in His hands;  Judge;  King of kings;  Lord of lords) means He is our only hope and our everything...</a:t>
            </a:r>
          </a:p>
          <a:p>
            <a:pPr algn="ctr"/>
            <a:r>
              <a:rPr lang="en-US" sz="2300" dirty="0">
                <a:solidFill>
                  <a:schemeClr val="bg1"/>
                </a:solidFill>
                <a:latin typeface="Times New Roman" charset="0"/>
                <a:ea typeface="Times New Roman" charset="0"/>
                <a:cs typeface="Times New Roman" charset="0"/>
              </a:rPr>
              <a:t>This is the truth.  We either accept it as the truth it is;  or Reject </a:t>
            </a:r>
            <a:r>
              <a:rPr lang="en-US" sz="2300" dirty="0" smtClean="0">
                <a:solidFill>
                  <a:schemeClr val="bg1"/>
                </a:solidFill>
                <a:latin typeface="Times New Roman" charset="0"/>
                <a:ea typeface="Times New Roman" charset="0"/>
                <a:cs typeface="Times New Roman" charset="0"/>
              </a:rPr>
              <a:t>it</a:t>
            </a:r>
            <a:endParaRPr lang="en-US" sz="2300" dirty="0" smtClean="0">
              <a:solidFill>
                <a:srgbClr val="FFFF00"/>
              </a:solidFill>
              <a:latin typeface="Times New Roman" charset="0"/>
              <a:ea typeface="Times New Roman" charset="0"/>
              <a:cs typeface="Times New Roman" charset="0"/>
            </a:endParaRPr>
          </a:p>
        </p:txBody>
      </p:sp>
      <p:sp>
        <p:nvSpPr>
          <p:cNvPr id="9" name="TextBox 8"/>
          <p:cNvSpPr txBox="1"/>
          <p:nvPr/>
        </p:nvSpPr>
        <p:spPr>
          <a:xfrm>
            <a:off x="22349" y="1674174"/>
            <a:ext cx="9121651" cy="800219"/>
          </a:xfrm>
          <a:prstGeom prst="rect">
            <a:avLst/>
          </a:prstGeom>
          <a:noFill/>
        </p:spPr>
        <p:txBody>
          <a:bodyPr wrap="square" rtlCol="0">
            <a:spAutoFit/>
          </a:bodyPr>
          <a:lstStyle/>
          <a:p>
            <a:pPr marL="342900" indent="-342900">
              <a:buFont typeface="Arial" charset="0"/>
              <a:buChar char="•"/>
            </a:pPr>
            <a:r>
              <a:rPr lang="en-US" sz="2300" dirty="0" smtClean="0">
                <a:solidFill>
                  <a:schemeClr val="bg1"/>
                </a:solidFill>
                <a:latin typeface="Times New Roman" charset="0"/>
                <a:ea typeface="Times New Roman" charset="0"/>
                <a:cs typeface="Times New Roman" charset="0"/>
              </a:rPr>
              <a:t>Sign-seeking is the opposite (antithesis) of faith</a:t>
            </a:r>
          </a:p>
          <a:p>
            <a:pPr marL="342900" indent="-342900">
              <a:buFont typeface="Arial" charset="0"/>
              <a:buChar char="•"/>
            </a:pPr>
            <a:r>
              <a:rPr lang="en-US" sz="2300" dirty="0" smtClean="0">
                <a:solidFill>
                  <a:schemeClr val="bg1"/>
                </a:solidFill>
                <a:latin typeface="Times New Roman" charset="0"/>
                <a:ea typeface="Times New Roman" charset="0"/>
                <a:cs typeface="Times New Roman" charset="0"/>
              </a:rPr>
              <a:t>Some will believe almost any alternative, rather than God’s truth</a:t>
            </a:r>
          </a:p>
        </p:txBody>
      </p:sp>
    </p:spTree>
    <p:extLst>
      <p:ext uri="{BB962C8B-B14F-4D97-AF65-F5344CB8AC3E}">
        <p14:creationId xmlns:p14="http://schemas.microsoft.com/office/powerpoint/2010/main" val="997570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6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smtClean="0">
                <a:solidFill>
                  <a:schemeClr val="bg1"/>
                </a:solidFill>
                <a:latin typeface="Comic Sans MS" charset="0"/>
                <a:ea typeface="Comic Sans MS" charset="0"/>
                <a:cs typeface="Comic Sans MS" charset="0"/>
              </a:rPr>
              <a:t>14</a:t>
            </a:r>
            <a:r>
              <a:rPr lang="en-AU" sz="2800" b="1" baseline="30000" dirty="0">
                <a:solidFill>
                  <a:schemeClr val="bg1"/>
                </a:solidFill>
                <a:latin typeface="Comic Sans MS" charset="0"/>
                <a:ea typeface="Comic Sans MS" charset="0"/>
                <a:cs typeface="Comic Sans MS" charset="0"/>
              </a:rPr>
              <a:t> </a:t>
            </a:r>
            <a:r>
              <a:rPr lang="en-AU" sz="2800" dirty="0">
                <a:solidFill>
                  <a:schemeClr val="bg1"/>
                </a:solidFill>
                <a:latin typeface="Comic Sans MS" charset="0"/>
                <a:ea typeface="Comic Sans MS" charset="0"/>
                <a:cs typeface="Comic Sans MS" charset="0"/>
              </a:rPr>
              <a:t>Now they had forgotten to bring bread, and they had only one loaf with them in the boat.  </a:t>
            </a:r>
            <a:r>
              <a:rPr lang="en-AU" sz="2800" b="1" baseline="30000" dirty="0">
                <a:solidFill>
                  <a:schemeClr val="bg1"/>
                </a:solidFill>
                <a:latin typeface="Comic Sans MS" charset="0"/>
                <a:ea typeface="Comic Sans MS" charset="0"/>
                <a:cs typeface="Comic Sans MS" charset="0"/>
              </a:rPr>
              <a:t>15 </a:t>
            </a:r>
            <a:r>
              <a:rPr lang="en-AU" sz="2800" dirty="0">
                <a:solidFill>
                  <a:schemeClr val="bg1"/>
                </a:solidFill>
                <a:latin typeface="Comic Sans MS" charset="0"/>
                <a:ea typeface="Comic Sans MS" charset="0"/>
                <a:cs typeface="Comic Sans MS" charset="0"/>
              </a:rPr>
              <a:t>And he cautioned them, saying, </a:t>
            </a:r>
            <a:r>
              <a:rPr lang="en-AU" sz="2800" dirty="0">
                <a:solidFill>
                  <a:srgbClr val="FFFF00"/>
                </a:solidFill>
                <a:latin typeface="Comic Sans MS" charset="0"/>
                <a:ea typeface="Comic Sans MS" charset="0"/>
                <a:cs typeface="Comic Sans MS" charset="0"/>
              </a:rPr>
              <a:t>“Watch out; beware of the leaven of the Pharisees and the leaven of Herod.” </a:t>
            </a:r>
            <a:r>
              <a:rPr lang="en-AU" sz="2800" dirty="0">
                <a:solidFill>
                  <a:schemeClr val="bg1"/>
                </a:solidFill>
                <a:latin typeface="Comic Sans MS" charset="0"/>
                <a:ea typeface="Comic Sans MS" charset="0"/>
                <a:cs typeface="Comic Sans MS" charset="0"/>
              </a:rPr>
              <a:t> </a:t>
            </a:r>
            <a:r>
              <a:rPr lang="en-AU" sz="2800" b="1" baseline="30000" dirty="0">
                <a:solidFill>
                  <a:schemeClr val="bg1"/>
                </a:solidFill>
                <a:latin typeface="Comic Sans MS" charset="0"/>
                <a:ea typeface="Comic Sans MS" charset="0"/>
                <a:cs typeface="Comic Sans MS" charset="0"/>
              </a:rPr>
              <a:t>16 </a:t>
            </a:r>
            <a:r>
              <a:rPr lang="en-AU" sz="2800" dirty="0">
                <a:solidFill>
                  <a:schemeClr val="bg1"/>
                </a:solidFill>
                <a:latin typeface="Comic Sans MS" charset="0"/>
                <a:ea typeface="Comic Sans MS" charset="0"/>
                <a:cs typeface="Comic Sans MS" charset="0"/>
              </a:rPr>
              <a:t>And they began discussing with one another the fact that they had no bread</a:t>
            </a:r>
            <a:r>
              <a:rPr lang="en-AU" sz="2800" dirty="0" smtClean="0">
                <a:solidFill>
                  <a:schemeClr val="bg1"/>
                </a:solidFill>
                <a:latin typeface="Comic Sans MS" charset="0"/>
                <a:ea typeface="Comic Sans MS" charset="0"/>
                <a:cs typeface="Comic Sans MS" charset="0"/>
              </a:rPr>
              <a:t>.</a:t>
            </a:r>
          </a:p>
          <a:p>
            <a:pPr indent="152400">
              <a:lnSpc>
                <a:spcPct val="115000"/>
              </a:lnSpc>
              <a:spcAft>
                <a:spcPts val="0"/>
              </a:spcAft>
            </a:pPr>
            <a:r>
              <a:rPr lang="en-AU" sz="2800" b="1" baseline="30000" dirty="0">
                <a:solidFill>
                  <a:schemeClr val="bg1"/>
                </a:solidFill>
                <a:latin typeface="Comic Sans MS" charset="0"/>
                <a:ea typeface="Comic Sans MS" charset="0"/>
                <a:cs typeface="Comic Sans MS" charset="0"/>
              </a:rPr>
              <a:t>17 </a:t>
            </a:r>
            <a:r>
              <a:rPr lang="en-AU" sz="2800" dirty="0">
                <a:solidFill>
                  <a:schemeClr val="bg1"/>
                </a:solidFill>
                <a:latin typeface="Comic Sans MS" charset="0"/>
                <a:ea typeface="Comic Sans MS" charset="0"/>
                <a:cs typeface="Comic Sans MS" charset="0"/>
              </a:rPr>
              <a:t>And Jesus, aware of this, said to them, “Why are you discussing the fact that you have no bread?  Do you not yet perceive or understand?  Are your hearts hardened?  </a:t>
            </a:r>
            <a:r>
              <a:rPr lang="en-AU" sz="2800" b="1" baseline="30000" dirty="0">
                <a:solidFill>
                  <a:schemeClr val="bg1"/>
                </a:solidFill>
                <a:latin typeface="Comic Sans MS" charset="0"/>
                <a:ea typeface="Comic Sans MS" charset="0"/>
                <a:cs typeface="Comic Sans MS" charset="0"/>
              </a:rPr>
              <a:t>18 </a:t>
            </a:r>
            <a:r>
              <a:rPr lang="en-AU" sz="2800" dirty="0">
                <a:solidFill>
                  <a:schemeClr val="bg1"/>
                </a:solidFill>
                <a:latin typeface="Comic Sans MS" charset="0"/>
                <a:ea typeface="Comic Sans MS" charset="0"/>
                <a:cs typeface="Comic Sans MS" charset="0"/>
              </a:rPr>
              <a:t>Having eyes do you not see, and having ears do you not hear?</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099619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660" y="0"/>
            <a:ext cx="8928992" cy="1508105"/>
          </a:xfrm>
          <a:prstGeom prst="rect">
            <a:avLst/>
          </a:prstGeom>
          <a:noFill/>
          <a:ln>
            <a:solidFill>
              <a:srgbClr val="FFFF00"/>
            </a:solidFill>
          </a:ln>
        </p:spPr>
        <p:txBody>
          <a:bodyPr wrap="square" rtlCol="0">
            <a:spAutoFit/>
          </a:bodyPr>
          <a:lstStyle/>
          <a:p>
            <a:r>
              <a:rPr lang="en-US" sz="2300" dirty="0" smtClean="0">
                <a:solidFill>
                  <a:srgbClr val="FFFF00"/>
                </a:solidFill>
                <a:latin typeface="Times New Roman" charset="0"/>
                <a:ea typeface="Times New Roman" charset="0"/>
                <a:cs typeface="Times New Roman" charset="0"/>
              </a:rPr>
              <a:t>Jesus is:  Christ;  Son of God;  Divine...  He is Lord (all power;  all authority;  holds eternity in His hands;  Judge;  King of kings;  Lord of lords) means He is our only hope and our everything...</a:t>
            </a:r>
          </a:p>
          <a:p>
            <a:pPr algn="ctr"/>
            <a:r>
              <a:rPr lang="en-US" sz="2300" dirty="0">
                <a:solidFill>
                  <a:schemeClr val="bg1"/>
                </a:solidFill>
                <a:latin typeface="Times New Roman" charset="0"/>
                <a:ea typeface="Times New Roman" charset="0"/>
                <a:cs typeface="Times New Roman" charset="0"/>
              </a:rPr>
              <a:t>This is the truth.  We either accept it as the truth it is;  or Reject </a:t>
            </a:r>
            <a:r>
              <a:rPr lang="en-US" sz="2300" dirty="0" smtClean="0">
                <a:solidFill>
                  <a:schemeClr val="bg1"/>
                </a:solidFill>
                <a:latin typeface="Times New Roman" charset="0"/>
                <a:ea typeface="Times New Roman" charset="0"/>
                <a:cs typeface="Times New Roman" charset="0"/>
              </a:rPr>
              <a:t>it</a:t>
            </a:r>
            <a:endParaRPr lang="en-US" sz="2300" dirty="0" smtClean="0">
              <a:solidFill>
                <a:srgbClr val="FFFF00"/>
              </a:solidFill>
              <a:latin typeface="Times New Roman" charset="0"/>
              <a:ea typeface="Times New Roman" charset="0"/>
              <a:cs typeface="Times New Roman" charset="0"/>
            </a:endParaRPr>
          </a:p>
        </p:txBody>
      </p:sp>
      <p:sp>
        <p:nvSpPr>
          <p:cNvPr id="9" name="TextBox 8"/>
          <p:cNvSpPr txBox="1"/>
          <p:nvPr/>
        </p:nvSpPr>
        <p:spPr>
          <a:xfrm>
            <a:off x="35331" y="1508105"/>
            <a:ext cx="9121651" cy="800219"/>
          </a:xfrm>
          <a:prstGeom prst="rect">
            <a:avLst/>
          </a:prstGeom>
          <a:noFill/>
        </p:spPr>
        <p:txBody>
          <a:bodyPr wrap="square" rtlCol="0">
            <a:spAutoFit/>
          </a:bodyPr>
          <a:lstStyle/>
          <a:p>
            <a:pPr marL="342900" indent="-342900">
              <a:buFont typeface="Arial" charset="0"/>
              <a:buChar char="•"/>
            </a:pPr>
            <a:r>
              <a:rPr lang="en-US" sz="2300" dirty="0" smtClean="0">
                <a:solidFill>
                  <a:schemeClr val="bg1"/>
                </a:solidFill>
                <a:latin typeface="Times New Roman" charset="0"/>
                <a:ea typeface="Times New Roman" charset="0"/>
                <a:cs typeface="Times New Roman" charset="0"/>
              </a:rPr>
              <a:t>Sign-seeking is the opposite (antithesis) of faith</a:t>
            </a:r>
          </a:p>
          <a:p>
            <a:pPr marL="342900" indent="-342900">
              <a:buFont typeface="Arial" charset="0"/>
              <a:buChar char="•"/>
            </a:pPr>
            <a:r>
              <a:rPr lang="en-US" sz="2300" dirty="0" smtClean="0">
                <a:solidFill>
                  <a:schemeClr val="bg1"/>
                </a:solidFill>
                <a:latin typeface="Times New Roman" charset="0"/>
                <a:ea typeface="Times New Roman" charset="0"/>
                <a:cs typeface="Times New Roman" charset="0"/>
              </a:rPr>
              <a:t>Some will believe almost any alternative, rather than God’s truth</a:t>
            </a:r>
          </a:p>
        </p:txBody>
      </p:sp>
      <p:sp>
        <p:nvSpPr>
          <p:cNvPr id="6" name="TextBox 5"/>
          <p:cNvSpPr txBox="1"/>
          <p:nvPr/>
        </p:nvSpPr>
        <p:spPr>
          <a:xfrm>
            <a:off x="1272613" y="2293002"/>
            <a:ext cx="7883759" cy="446276"/>
          </a:xfrm>
          <a:prstGeom prst="rect">
            <a:avLst/>
          </a:prstGeom>
          <a:noFill/>
        </p:spPr>
        <p:txBody>
          <a:bodyPr wrap="square" rtlCol="0">
            <a:spAutoFit/>
          </a:bodyPr>
          <a:lstStyle/>
          <a:p>
            <a:r>
              <a:rPr lang="en-US" sz="2300" smtClean="0">
                <a:solidFill>
                  <a:srgbClr val="FFFF00"/>
                </a:solidFill>
                <a:latin typeface="Times New Roman" charset="0"/>
                <a:ea typeface="Times New Roman" charset="0"/>
                <a:cs typeface="Times New Roman" charset="0"/>
              </a:rPr>
              <a:t>a </a:t>
            </a:r>
            <a:r>
              <a:rPr lang="en-US" sz="2300" dirty="0" smtClean="0">
                <a:solidFill>
                  <a:srgbClr val="FFFF00"/>
                </a:solidFill>
                <a:latin typeface="Times New Roman" charset="0"/>
                <a:ea typeface="Times New Roman" charset="0"/>
                <a:cs typeface="Times New Roman" charset="0"/>
              </a:rPr>
              <a:t>pervasive influence that can send a whole community rotten</a:t>
            </a:r>
            <a:endParaRPr lang="en-US" sz="2300" dirty="0" smtClean="0">
              <a:solidFill>
                <a:srgbClr val="FFFF00"/>
              </a:solidFill>
              <a:latin typeface="Times New Roman" charset="0"/>
              <a:ea typeface="Times New Roman" charset="0"/>
              <a:cs typeface="Times New Roman" charset="0"/>
            </a:endParaRPr>
          </a:p>
        </p:txBody>
      </p:sp>
      <p:sp>
        <p:nvSpPr>
          <p:cNvPr id="2" name="Rectangle 1"/>
          <p:cNvSpPr/>
          <p:nvPr/>
        </p:nvSpPr>
        <p:spPr>
          <a:xfrm>
            <a:off x="35331" y="2262290"/>
            <a:ext cx="1432453" cy="461665"/>
          </a:xfrm>
          <a:prstGeom prst="rect">
            <a:avLst/>
          </a:prstGeom>
        </p:spPr>
        <p:txBody>
          <a:bodyPr wrap="square">
            <a:spAutoFit/>
          </a:bodyPr>
          <a:lstStyle/>
          <a:p>
            <a:r>
              <a:rPr lang="en-US" sz="2400" dirty="0">
                <a:solidFill>
                  <a:srgbClr val="FFFF00"/>
                </a:solidFill>
                <a:latin typeface="Times New Roman" charset="0"/>
                <a:ea typeface="Times New Roman" charset="0"/>
                <a:cs typeface="Times New Roman" charset="0"/>
              </a:rPr>
              <a:t>Leaven </a:t>
            </a:r>
            <a:r>
              <a:rPr lang="en-US" sz="2400" dirty="0" smtClean="0">
                <a:solidFill>
                  <a:srgbClr val="FFFF00"/>
                </a:solidFill>
                <a:latin typeface="Times New Roman" charset="0"/>
                <a:ea typeface="Times New Roman" charset="0"/>
                <a:cs typeface="Times New Roman" charset="0"/>
              </a:rPr>
              <a:t>:</a:t>
            </a:r>
            <a:endParaRPr lang="en-AU" sz="2400" dirty="0"/>
          </a:p>
        </p:txBody>
      </p:sp>
      <p:sp>
        <p:nvSpPr>
          <p:cNvPr id="10" name="TextBox 9"/>
          <p:cNvSpPr txBox="1"/>
          <p:nvPr/>
        </p:nvSpPr>
        <p:spPr>
          <a:xfrm>
            <a:off x="611560" y="2970110"/>
            <a:ext cx="6909486" cy="800219"/>
          </a:xfrm>
          <a:prstGeom prst="rect">
            <a:avLst/>
          </a:prstGeom>
          <a:noFill/>
        </p:spPr>
        <p:txBody>
          <a:bodyPr wrap="square" rtlCol="0">
            <a:spAutoFit/>
          </a:bodyPr>
          <a:lstStyle/>
          <a:p>
            <a:pPr marL="457200" indent="-457200">
              <a:buFont typeface="+mj-lt"/>
              <a:buAutoNum type="arabicPeriod"/>
            </a:pPr>
            <a:r>
              <a:rPr lang="en-US" sz="2300" dirty="0" smtClean="0">
                <a:solidFill>
                  <a:srgbClr val="FFFF00"/>
                </a:solidFill>
                <a:latin typeface="Times New Roman" charset="0"/>
                <a:ea typeface="Times New Roman" charset="0"/>
                <a:cs typeface="Times New Roman" charset="0"/>
              </a:rPr>
              <a:t>Demanded a sign from Jesus</a:t>
            </a:r>
          </a:p>
          <a:p>
            <a:pPr marL="457200" indent="-457200">
              <a:buFont typeface="+mj-lt"/>
              <a:buAutoNum type="arabicPeriod"/>
            </a:pPr>
            <a:r>
              <a:rPr lang="en-US" sz="2300" dirty="0" smtClean="0">
                <a:solidFill>
                  <a:srgbClr val="FFFF00"/>
                </a:solidFill>
                <a:latin typeface="Times New Roman" charset="0"/>
                <a:ea typeface="Times New Roman" charset="0"/>
                <a:cs typeface="Times New Roman" charset="0"/>
              </a:rPr>
              <a:t>Had already secretly plotted to have Jesus destroyed</a:t>
            </a:r>
          </a:p>
        </p:txBody>
      </p:sp>
      <p:sp>
        <p:nvSpPr>
          <p:cNvPr id="7" name="Rectangle 6"/>
          <p:cNvSpPr/>
          <p:nvPr/>
        </p:nvSpPr>
        <p:spPr>
          <a:xfrm>
            <a:off x="0" y="2631556"/>
            <a:ext cx="4932040" cy="461665"/>
          </a:xfrm>
          <a:prstGeom prst="rect">
            <a:avLst/>
          </a:prstGeom>
        </p:spPr>
        <p:txBody>
          <a:bodyPr wrap="square">
            <a:spAutoFit/>
          </a:bodyPr>
          <a:lstStyle/>
          <a:p>
            <a:r>
              <a:rPr lang="en-US" sz="2400" dirty="0" smtClean="0">
                <a:solidFill>
                  <a:srgbClr val="FFFF00"/>
                </a:solidFill>
                <a:latin typeface="Times New Roman" charset="0"/>
                <a:ea typeface="Times New Roman" charset="0"/>
                <a:cs typeface="Times New Roman" charset="0"/>
              </a:rPr>
              <a:t>Pharisees and Herodians:</a:t>
            </a:r>
            <a:endParaRPr lang="en-AU" sz="2400" dirty="0"/>
          </a:p>
        </p:txBody>
      </p:sp>
      <p:sp>
        <p:nvSpPr>
          <p:cNvPr id="3" name="Rectangle 2"/>
          <p:cNvSpPr/>
          <p:nvPr/>
        </p:nvSpPr>
        <p:spPr>
          <a:xfrm>
            <a:off x="124966" y="3678061"/>
            <a:ext cx="8496944" cy="830997"/>
          </a:xfrm>
          <a:prstGeom prst="rect">
            <a:avLst/>
          </a:prstGeom>
        </p:spPr>
        <p:txBody>
          <a:bodyPr wrap="square">
            <a:spAutoFit/>
          </a:bodyPr>
          <a:lstStyle/>
          <a:p>
            <a:pPr algn="ctr"/>
            <a:r>
              <a:rPr lang="en-US" sz="2400" dirty="0" smtClean="0">
                <a:solidFill>
                  <a:schemeClr val="bg1"/>
                </a:solidFill>
                <a:latin typeface="Times New Roman" charset="0"/>
                <a:ea typeface="Times New Roman" charset="0"/>
                <a:cs typeface="Times New Roman" charset="0"/>
              </a:rPr>
              <a:t>Watch out for those who pretend to have an interest in Jesus, but their secret intent is to destroy Christ and His Church</a:t>
            </a:r>
            <a:endParaRPr lang="en-US" sz="2400" dirty="0">
              <a:solidFill>
                <a:srgbClr val="FFFF00"/>
              </a:solidFill>
              <a:latin typeface="Times New Roman" charset="0"/>
              <a:ea typeface="Times New Roman" charset="0"/>
              <a:cs typeface="Times New Roman" charset="0"/>
            </a:endParaRPr>
          </a:p>
        </p:txBody>
      </p:sp>
      <p:sp>
        <p:nvSpPr>
          <p:cNvPr id="11" name="TextBox 10"/>
          <p:cNvSpPr txBox="1"/>
          <p:nvPr/>
        </p:nvSpPr>
        <p:spPr>
          <a:xfrm>
            <a:off x="118678" y="4445352"/>
            <a:ext cx="8928992" cy="1154162"/>
          </a:xfrm>
          <a:prstGeom prst="rect">
            <a:avLst/>
          </a:prstGeom>
          <a:noFill/>
          <a:ln>
            <a:solidFill>
              <a:srgbClr val="FFFF00"/>
            </a:solidFill>
          </a:ln>
        </p:spPr>
        <p:txBody>
          <a:bodyPr wrap="square" rtlCol="0">
            <a:spAutoFit/>
          </a:bodyPr>
          <a:lstStyle/>
          <a:p>
            <a:r>
              <a:rPr lang="en-US" sz="2300" dirty="0" smtClean="0">
                <a:solidFill>
                  <a:srgbClr val="FFFF00"/>
                </a:solidFill>
                <a:latin typeface="Times New Roman" charset="0"/>
                <a:ea typeface="Times New Roman" charset="0"/>
                <a:cs typeface="Times New Roman" charset="0"/>
              </a:rPr>
              <a:t>Spiritual deafness and spiritual blindness </a:t>
            </a:r>
            <a:r>
              <a:rPr lang="mr-IN" sz="2300" dirty="0" smtClean="0">
                <a:solidFill>
                  <a:srgbClr val="FFFF00"/>
                </a:solidFill>
                <a:latin typeface="Times New Roman" charset="0"/>
                <a:ea typeface="Times New Roman" charset="0"/>
                <a:cs typeface="Times New Roman" charset="0"/>
              </a:rPr>
              <a:t>–</a:t>
            </a:r>
            <a:r>
              <a:rPr lang="en-US" sz="2300" dirty="0" smtClean="0">
                <a:solidFill>
                  <a:srgbClr val="FFFF00"/>
                </a:solidFill>
                <a:latin typeface="Times New Roman" charset="0"/>
                <a:ea typeface="Times New Roman" charset="0"/>
                <a:cs typeface="Times New Roman" charset="0"/>
              </a:rPr>
              <a:t> comes from a hardness of heart</a:t>
            </a:r>
          </a:p>
          <a:p>
            <a:r>
              <a:rPr lang="en-US" sz="2300" dirty="0" smtClean="0">
                <a:solidFill>
                  <a:srgbClr val="FFFF00"/>
                </a:solidFill>
                <a:latin typeface="Times New Roman" charset="0"/>
                <a:ea typeface="Times New Roman" charset="0"/>
                <a:cs typeface="Times New Roman" charset="0"/>
              </a:rPr>
              <a:t>To understand who Jesus really is, we have to open our eyes wide and have a good look.  Accept the truth about who Jesus is</a:t>
            </a:r>
            <a:endParaRPr lang="en-US" sz="23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6734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bg/>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7" grpId="0" build="p"/>
      <p:bldP spid="3" grpId="0"/>
      <p:bldP spid="11"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3200" b="1" dirty="0">
                <a:solidFill>
                  <a:schemeClr val="bg1"/>
                </a:solidFill>
                <a:latin typeface="Times New Roman" charset="0"/>
                <a:ea typeface="Arial" charset="0"/>
              </a:rPr>
              <a:t>8 </a:t>
            </a:r>
            <a:r>
              <a:rPr lang="en-AU" sz="3200" dirty="0">
                <a:solidFill>
                  <a:schemeClr val="bg1"/>
                </a:solidFill>
                <a:latin typeface="Times New Roman" charset="0"/>
                <a:ea typeface="Arial" charset="0"/>
              </a:rPr>
              <a:t>In those days, when again a great crowd had gathered, and they had nothing to eat, he called his disciples to him and said to them, </a:t>
            </a:r>
            <a:r>
              <a:rPr lang="en-AU" sz="3200" b="1" baseline="30000" dirty="0">
                <a:solidFill>
                  <a:schemeClr val="bg1"/>
                </a:solidFill>
                <a:latin typeface="Times New Roman" charset="0"/>
                <a:ea typeface="Arial" charset="0"/>
              </a:rPr>
              <a:t>2 </a:t>
            </a:r>
            <a:r>
              <a:rPr lang="en-AU" sz="3200" dirty="0">
                <a:solidFill>
                  <a:schemeClr val="bg1"/>
                </a:solidFill>
                <a:latin typeface="Times New Roman" charset="0"/>
                <a:ea typeface="Arial" charset="0"/>
              </a:rPr>
              <a:t>“I have compassion on the crowd, because they have been with me now three days and have nothing to eat.  </a:t>
            </a:r>
            <a:r>
              <a:rPr lang="en-AU" sz="3200" b="1" baseline="30000" dirty="0">
                <a:solidFill>
                  <a:schemeClr val="bg1"/>
                </a:solidFill>
                <a:latin typeface="Times New Roman" charset="0"/>
                <a:ea typeface="Arial" charset="0"/>
              </a:rPr>
              <a:t>3 </a:t>
            </a:r>
            <a:r>
              <a:rPr lang="en-AU" sz="3200" dirty="0">
                <a:solidFill>
                  <a:schemeClr val="bg1"/>
                </a:solidFill>
                <a:latin typeface="Times New Roman" charset="0"/>
                <a:ea typeface="Arial" charset="0"/>
              </a:rPr>
              <a:t>And if I send them away hungry to their homes, they will faint on the way. And some of them have come from far away.”  </a:t>
            </a:r>
            <a:r>
              <a:rPr lang="en-AU" sz="3200" b="1" baseline="30000" dirty="0">
                <a:solidFill>
                  <a:schemeClr val="bg1"/>
                </a:solidFill>
                <a:latin typeface="Times New Roman" charset="0"/>
                <a:ea typeface="Arial" charset="0"/>
              </a:rPr>
              <a:t>4 </a:t>
            </a:r>
            <a:r>
              <a:rPr lang="en-AU" sz="3200" dirty="0">
                <a:solidFill>
                  <a:schemeClr val="bg1"/>
                </a:solidFill>
                <a:latin typeface="Times New Roman" charset="0"/>
                <a:ea typeface="Arial" charset="0"/>
              </a:rPr>
              <a:t>And his disciples answered him, “How can one feed these people with bread here in this desolate place?”  </a:t>
            </a:r>
            <a:r>
              <a:rPr lang="en-AU" sz="3200" b="1" baseline="30000" dirty="0">
                <a:solidFill>
                  <a:schemeClr val="bg1"/>
                </a:solidFill>
                <a:latin typeface="Times New Roman" charset="0"/>
                <a:ea typeface="Arial" charset="0"/>
              </a:rPr>
              <a:t>5 </a:t>
            </a:r>
            <a:r>
              <a:rPr lang="en-AU" sz="3200" dirty="0">
                <a:solidFill>
                  <a:schemeClr val="bg1"/>
                </a:solidFill>
                <a:latin typeface="Times New Roman" charset="0"/>
                <a:ea typeface="Arial" charset="0"/>
              </a:rPr>
              <a:t>And he asked them, “How many loaves do you have?”  They said, “Seven.”</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662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baseline="30000" dirty="0">
                <a:solidFill>
                  <a:schemeClr val="bg1"/>
                </a:solidFill>
                <a:latin typeface="Times New Roman" charset="0"/>
                <a:ea typeface="Arial" charset="0"/>
              </a:rPr>
              <a:t>6 </a:t>
            </a:r>
            <a:r>
              <a:rPr lang="en-AU" sz="2900" dirty="0">
                <a:solidFill>
                  <a:schemeClr val="bg1"/>
                </a:solidFill>
                <a:latin typeface="Times New Roman" charset="0"/>
                <a:ea typeface="Arial" charset="0"/>
              </a:rPr>
              <a:t>And he directed the crowd to sit down on the ground.  And he took the seven loaves, and having given thanks, he broke them and gave them to his disciples to set before the people; and they set them before the crowd.  </a:t>
            </a:r>
            <a:r>
              <a:rPr lang="en-AU" sz="2900" b="1" baseline="30000" dirty="0">
                <a:solidFill>
                  <a:schemeClr val="bg1"/>
                </a:solidFill>
                <a:latin typeface="Times New Roman" charset="0"/>
                <a:ea typeface="Arial" charset="0"/>
              </a:rPr>
              <a:t>7 </a:t>
            </a:r>
            <a:r>
              <a:rPr lang="en-AU" sz="2900" dirty="0">
                <a:solidFill>
                  <a:schemeClr val="bg1"/>
                </a:solidFill>
                <a:latin typeface="Times New Roman" charset="0"/>
                <a:ea typeface="Arial" charset="0"/>
              </a:rPr>
              <a:t>And they had a few small fish.  And having blessed them, he said that these also should be set before them.  </a:t>
            </a:r>
            <a:r>
              <a:rPr lang="en-AU" sz="2900" b="1" baseline="30000" dirty="0">
                <a:solidFill>
                  <a:schemeClr val="bg1"/>
                </a:solidFill>
                <a:latin typeface="Times New Roman" charset="0"/>
                <a:ea typeface="Arial" charset="0"/>
              </a:rPr>
              <a:t>8 </a:t>
            </a:r>
            <a:r>
              <a:rPr lang="en-AU" sz="2900" dirty="0">
                <a:solidFill>
                  <a:schemeClr val="bg1"/>
                </a:solidFill>
                <a:latin typeface="Times New Roman" charset="0"/>
                <a:ea typeface="Arial" charset="0"/>
              </a:rPr>
              <a:t>And they ate and were satisfied.  And they took up the broken pieces left over, seven baskets full.  </a:t>
            </a:r>
            <a:r>
              <a:rPr lang="en-AU" sz="2900" b="1" baseline="30000" dirty="0">
                <a:solidFill>
                  <a:schemeClr val="bg1"/>
                </a:solidFill>
                <a:latin typeface="Times New Roman" charset="0"/>
                <a:ea typeface="Arial" charset="0"/>
              </a:rPr>
              <a:t>9 </a:t>
            </a:r>
            <a:r>
              <a:rPr lang="en-AU" sz="2900" dirty="0">
                <a:solidFill>
                  <a:schemeClr val="bg1"/>
                </a:solidFill>
                <a:latin typeface="Times New Roman" charset="0"/>
                <a:ea typeface="Arial" charset="0"/>
              </a:rPr>
              <a:t>And there were about four thousand people.  And he sent them away.  </a:t>
            </a:r>
            <a:r>
              <a:rPr lang="en-AU" sz="2900" b="1" baseline="30000" dirty="0">
                <a:solidFill>
                  <a:schemeClr val="bg1"/>
                </a:solidFill>
                <a:latin typeface="Times New Roman" charset="0"/>
                <a:ea typeface="Arial" charset="0"/>
              </a:rPr>
              <a:t>10 </a:t>
            </a:r>
            <a:r>
              <a:rPr lang="en-AU" sz="2900" dirty="0">
                <a:solidFill>
                  <a:schemeClr val="bg1"/>
                </a:solidFill>
                <a:latin typeface="Times New Roman" charset="0"/>
                <a:ea typeface="Arial" charset="0"/>
              </a:rPr>
              <a:t>And immediately he got into the boat with his disciples and went to the district of </a:t>
            </a:r>
            <a:r>
              <a:rPr lang="en-AU" sz="2900" dirty="0" err="1">
                <a:solidFill>
                  <a:schemeClr val="bg1"/>
                </a:solidFill>
                <a:latin typeface="Times New Roman" charset="0"/>
                <a:ea typeface="Arial" charset="0"/>
              </a:rPr>
              <a:t>Dalmanutha</a:t>
            </a:r>
            <a:r>
              <a:rPr lang="en-AU" sz="2900" dirty="0">
                <a:solidFill>
                  <a:schemeClr val="bg1"/>
                </a:solidFill>
                <a:latin typeface="Times New Roman" charset="0"/>
                <a:ea typeface="Arial" charset="0"/>
              </a:rPr>
              <a:t>.</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1566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Times New Roman" charset="0"/>
                <a:cs typeface="Times New Roman" charset="0"/>
              </a:rPr>
              <a:t>11 </a:t>
            </a:r>
            <a:r>
              <a:rPr lang="en-AU" sz="2800" dirty="0">
                <a:solidFill>
                  <a:schemeClr val="bg1"/>
                </a:solidFill>
                <a:latin typeface="Times New Roman" charset="0"/>
                <a:ea typeface="Times New Roman" charset="0"/>
                <a:cs typeface="Times New Roman" charset="0"/>
              </a:rPr>
              <a:t>The Pharisees came and began to argue with him, seeking from him a sign from heaven to test him.  </a:t>
            </a:r>
            <a:r>
              <a:rPr lang="en-AU" sz="2800" b="1" baseline="30000" dirty="0">
                <a:solidFill>
                  <a:schemeClr val="bg1"/>
                </a:solidFill>
                <a:latin typeface="Times New Roman" charset="0"/>
                <a:ea typeface="Times New Roman" charset="0"/>
                <a:cs typeface="Times New Roman" charset="0"/>
              </a:rPr>
              <a:t>12 </a:t>
            </a:r>
            <a:r>
              <a:rPr lang="en-AU" sz="2800" dirty="0">
                <a:solidFill>
                  <a:schemeClr val="bg1"/>
                </a:solidFill>
                <a:latin typeface="Times New Roman" charset="0"/>
                <a:ea typeface="Times New Roman" charset="0"/>
                <a:cs typeface="Times New Roman" charset="0"/>
              </a:rPr>
              <a:t>And he sighed deeply in his spirit and said, “Why does this generation seek a sign?  Truly, I say to you, no sign will be given to this generation.”  </a:t>
            </a:r>
            <a:r>
              <a:rPr lang="en-AU" sz="2800" b="1" baseline="30000" dirty="0">
                <a:solidFill>
                  <a:schemeClr val="bg1"/>
                </a:solidFill>
                <a:latin typeface="Times New Roman" charset="0"/>
                <a:ea typeface="Times New Roman" charset="0"/>
                <a:cs typeface="Times New Roman" charset="0"/>
              </a:rPr>
              <a:t>13 </a:t>
            </a:r>
            <a:r>
              <a:rPr lang="en-AU" sz="2800" dirty="0">
                <a:solidFill>
                  <a:schemeClr val="bg1"/>
                </a:solidFill>
                <a:latin typeface="Times New Roman" charset="0"/>
                <a:ea typeface="Times New Roman" charset="0"/>
                <a:cs typeface="Times New Roman" charset="0"/>
              </a:rPr>
              <a:t>And he left them, got into the boat again, and went to the other side</a:t>
            </a:r>
            <a:r>
              <a:rPr lang="en-AU" sz="2800" dirty="0" smtClean="0">
                <a:solidFill>
                  <a:schemeClr val="bg1"/>
                </a:solidFill>
                <a:latin typeface="Times New Roman" charset="0"/>
                <a:ea typeface="Times New Roman" charset="0"/>
                <a:cs typeface="Times New Roman" charset="0"/>
              </a:rPr>
              <a:t>.</a:t>
            </a:r>
            <a:endParaRPr lang="en-AU" sz="1200" dirty="0" smtClean="0">
              <a:solidFill>
                <a:schemeClr val="bg1"/>
              </a:solidFill>
              <a:latin typeface="Times New Roman" charset="0"/>
              <a:ea typeface="Times New Roman" charset="0"/>
              <a:cs typeface="Times New Roman" charset="0"/>
            </a:endParaRPr>
          </a:p>
          <a:p>
            <a:pPr indent="152400">
              <a:lnSpc>
                <a:spcPct val="115000"/>
              </a:lnSpc>
              <a:spcAft>
                <a:spcPts val="0"/>
              </a:spcAft>
            </a:pPr>
            <a:endParaRPr lang="en-AU" sz="1200" dirty="0">
              <a:solidFill>
                <a:schemeClr val="bg1"/>
              </a:solidFill>
              <a:effectLst/>
              <a:latin typeface="Times New Roman" charset="0"/>
              <a:ea typeface="Times New Roman" charset="0"/>
              <a:cs typeface="Times New Roman" charset="0"/>
            </a:endParaRPr>
          </a:p>
          <a:p>
            <a:pPr indent="152400">
              <a:lnSpc>
                <a:spcPct val="115000"/>
              </a:lnSpc>
              <a:spcAft>
                <a:spcPts val="0"/>
              </a:spcAft>
            </a:pPr>
            <a:r>
              <a:rPr lang="en-AU" sz="2800" b="1" baseline="30000" dirty="0">
                <a:solidFill>
                  <a:schemeClr val="bg1"/>
                </a:solidFill>
                <a:latin typeface="Times New Roman" charset="0"/>
                <a:ea typeface="Times New Roman" charset="0"/>
                <a:cs typeface="Times New Roman" charset="0"/>
              </a:rPr>
              <a:t>14 </a:t>
            </a:r>
            <a:r>
              <a:rPr lang="en-AU" sz="2800" dirty="0">
                <a:solidFill>
                  <a:schemeClr val="bg1"/>
                </a:solidFill>
                <a:latin typeface="Times New Roman" charset="0"/>
                <a:ea typeface="Times New Roman" charset="0"/>
                <a:cs typeface="Times New Roman" charset="0"/>
              </a:rPr>
              <a:t>Now they had forgotten to bring bread, and they had only one loaf with them in the boat.  </a:t>
            </a:r>
            <a:r>
              <a:rPr lang="en-AU" sz="2800" b="1" baseline="30000" dirty="0">
                <a:solidFill>
                  <a:schemeClr val="bg1"/>
                </a:solidFill>
                <a:latin typeface="Times New Roman" charset="0"/>
                <a:ea typeface="Times New Roman" charset="0"/>
                <a:cs typeface="Times New Roman" charset="0"/>
              </a:rPr>
              <a:t>15 </a:t>
            </a:r>
            <a:r>
              <a:rPr lang="en-AU" sz="2800" dirty="0">
                <a:solidFill>
                  <a:schemeClr val="bg1"/>
                </a:solidFill>
                <a:latin typeface="Times New Roman" charset="0"/>
                <a:ea typeface="Times New Roman" charset="0"/>
                <a:cs typeface="Times New Roman" charset="0"/>
              </a:rPr>
              <a:t>And he cautioned them, saying, “Watch out; beware of the leaven of the Pharisees and the leaven of Herod.”  </a:t>
            </a:r>
            <a:r>
              <a:rPr lang="en-AU" sz="2800" b="1" baseline="30000" dirty="0">
                <a:solidFill>
                  <a:schemeClr val="bg1"/>
                </a:solidFill>
                <a:latin typeface="Times New Roman" charset="0"/>
                <a:ea typeface="Times New Roman" charset="0"/>
                <a:cs typeface="Times New Roman" charset="0"/>
              </a:rPr>
              <a:t>16 </a:t>
            </a:r>
            <a:r>
              <a:rPr lang="en-AU" sz="2800" dirty="0">
                <a:solidFill>
                  <a:schemeClr val="bg1"/>
                </a:solidFill>
                <a:latin typeface="Times New Roman" charset="0"/>
                <a:ea typeface="Times New Roman" charset="0"/>
                <a:cs typeface="Times New Roman" charset="0"/>
              </a:rPr>
              <a:t>And they began discussing with one another the fact that they had no bread.</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2264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3000" b="1" baseline="30000" dirty="0">
                <a:solidFill>
                  <a:schemeClr val="bg1"/>
                </a:solidFill>
                <a:latin typeface="Times New Roman" charset="0"/>
                <a:ea typeface="Arial" charset="0"/>
              </a:rPr>
              <a:t>17 </a:t>
            </a:r>
            <a:r>
              <a:rPr lang="en-AU" sz="3000" dirty="0">
                <a:solidFill>
                  <a:schemeClr val="bg1"/>
                </a:solidFill>
                <a:latin typeface="Times New Roman" charset="0"/>
                <a:ea typeface="Arial" charset="0"/>
              </a:rPr>
              <a:t>And Jesus, aware of this, said to them, “Why are you discussing the fact that you have no bread?  Do you not yet perceive or understand?  Are your hearts hardened?  </a:t>
            </a:r>
            <a:r>
              <a:rPr lang="en-AU" sz="3000" b="1" baseline="30000" dirty="0">
                <a:solidFill>
                  <a:schemeClr val="bg1"/>
                </a:solidFill>
                <a:latin typeface="Times New Roman" charset="0"/>
                <a:ea typeface="Arial" charset="0"/>
              </a:rPr>
              <a:t>18 </a:t>
            </a:r>
            <a:r>
              <a:rPr lang="en-AU" sz="3000" dirty="0">
                <a:solidFill>
                  <a:schemeClr val="bg1"/>
                </a:solidFill>
                <a:latin typeface="Times New Roman" charset="0"/>
                <a:ea typeface="Arial" charset="0"/>
              </a:rPr>
              <a:t>Having eyes do you not see, and having ears do you not hear?  And do you not remember?  </a:t>
            </a:r>
            <a:r>
              <a:rPr lang="en-AU" sz="3000" b="1" baseline="30000" dirty="0">
                <a:solidFill>
                  <a:schemeClr val="bg1"/>
                </a:solidFill>
                <a:latin typeface="Times New Roman" charset="0"/>
                <a:ea typeface="Arial" charset="0"/>
              </a:rPr>
              <a:t>19 </a:t>
            </a:r>
            <a:r>
              <a:rPr lang="en-AU" sz="3000" dirty="0">
                <a:solidFill>
                  <a:schemeClr val="bg1"/>
                </a:solidFill>
                <a:latin typeface="Times New Roman" charset="0"/>
                <a:ea typeface="Arial" charset="0"/>
              </a:rPr>
              <a:t>When I broke the five loaves for the five thousand, how many baskets full of broken pieces did you take up?”  They said to him, “Twelve.”  </a:t>
            </a:r>
            <a:r>
              <a:rPr lang="en-AU" sz="3000" b="1" baseline="30000" dirty="0">
                <a:solidFill>
                  <a:schemeClr val="bg1"/>
                </a:solidFill>
                <a:latin typeface="Times New Roman" charset="0"/>
                <a:ea typeface="Arial" charset="0"/>
              </a:rPr>
              <a:t>20 </a:t>
            </a:r>
            <a:r>
              <a:rPr lang="en-AU" sz="3000" dirty="0">
                <a:solidFill>
                  <a:schemeClr val="bg1"/>
                </a:solidFill>
                <a:latin typeface="Times New Roman" charset="0"/>
                <a:ea typeface="Arial" charset="0"/>
              </a:rPr>
              <a:t>“And the seven for the four thousand, how many baskets full of broken pieces did you take up?”  And they said to him, “Seven.”  </a:t>
            </a:r>
            <a:r>
              <a:rPr lang="en-AU" sz="3000" b="1" baseline="30000" dirty="0">
                <a:solidFill>
                  <a:schemeClr val="bg1"/>
                </a:solidFill>
                <a:latin typeface="Times New Roman" charset="0"/>
                <a:ea typeface="Arial" charset="0"/>
              </a:rPr>
              <a:t>21 </a:t>
            </a:r>
            <a:r>
              <a:rPr lang="en-AU" sz="3000" dirty="0">
                <a:solidFill>
                  <a:schemeClr val="bg1"/>
                </a:solidFill>
                <a:latin typeface="Times New Roman" charset="0"/>
                <a:ea typeface="Arial" charset="0"/>
              </a:rPr>
              <a:t>And he said to them, “Do you not yet understand?”</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792658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8340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baseline="30000" dirty="0">
                <a:solidFill>
                  <a:schemeClr val="bg1"/>
                </a:solidFill>
                <a:latin typeface="Times New Roman" charset="0"/>
                <a:ea typeface="Arial" charset="0"/>
              </a:rPr>
              <a:t>22 </a:t>
            </a:r>
            <a:r>
              <a:rPr lang="en-AU" sz="2900" dirty="0">
                <a:solidFill>
                  <a:schemeClr val="bg1"/>
                </a:solidFill>
                <a:latin typeface="Times New Roman" charset="0"/>
                <a:ea typeface="Arial" charset="0"/>
              </a:rPr>
              <a:t>And they came to Bethsaida.  And some people brought to him a blind man and begged him to touch him.  </a:t>
            </a:r>
            <a:r>
              <a:rPr lang="en-AU" sz="2900" b="1" baseline="30000" dirty="0">
                <a:solidFill>
                  <a:schemeClr val="bg1"/>
                </a:solidFill>
                <a:latin typeface="Times New Roman" charset="0"/>
                <a:ea typeface="Arial" charset="0"/>
              </a:rPr>
              <a:t>23 </a:t>
            </a:r>
            <a:r>
              <a:rPr lang="en-AU" sz="2900" dirty="0">
                <a:solidFill>
                  <a:schemeClr val="bg1"/>
                </a:solidFill>
                <a:latin typeface="Times New Roman" charset="0"/>
                <a:ea typeface="Arial" charset="0"/>
              </a:rPr>
              <a:t>And he took the blind man by the hand and led him out of the village, and when he had spit on his eyes and laid his hands on him, he asked him, “Do you see anything?”  </a:t>
            </a:r>
            <a:r>
              <a:rPr lang="en-AU" sz="2900" b="1" baseline="30000" dirty="0">
                <a:solidFill>
                  <a:schemeClr val="bg1"/>
                </a:solidFill>
                <a:latin typeface="Times New Roman" charset="0"/>
                <a:ea typeface="Arial" charset="0"/>
              </a:rPr>
              <a:t>24 </a:t>
            </a:r>
            <a:r>
              <a:rPr lang="en-AU" sz="2900" dirty="0">
                <a:solidFill>
                  <a:schemeClr val="bg1"/>
                </a:solidFill>
                <a:latin typeface="Times New Roman" charset="0"/>
                <a:ea typeface="Arial" charset="0"/>
              </a:rPr>
              <a:t>And he looked up and said, “I see people, but they look like trees, walking.”  </a:t>
            </a:r>
            <a:r>
              <a:rPr lang="en-AU" sz="2900" b="1" baseline="30000" dirty="0">
                <a:solidFill>
                  <a:schemeClr val="bg1"/>
                </a:solidFill>
                <a:latin typeface="Times New Roman" charset="0"/>
                <a:ea typeface="Arial" charset="0"/>
              </a:rPr>
              <a:t>25 </a:t>
            </a:r>
            <a:r>
              <a:rPr lang="en-AU" sz="2900" dirty="0">
                <a:solidFill>
                  <a:schemeClr val="bg1"/>
                </a:solidFill>
                <a:latin typeface="Times New Roman" charset="0"/>
                <a:ea typeface="Arial" charset="0"/>
              </a:rPr>
              <a:t>Then Jesus laid his hands on his eyes again;  and he opened his eyes, his sight was restored, and he saw everything clearly.  </a:t>
            </a:r>
            <a:r>
              <a:rPr lang="en-AU" sz="2900" b="1" baseline="30000" dirty="0">
                <a:solidFill>
                  <a:schemeClr val="bg1"/>
                </a:solidFill>
                <a:latin typeface="Times New Roman" charset="0"/>
                <a:ea typeface="Arial" charset="0"/>
              </a:rPr>
              <a:t>26 </a:t>
            </a:r>
            <a:r>
              <a:rPr lang="en-AU" sz="2900" dirty="0">
                <a:solidFill>
                  <a:schemeClr val="bg1"/>
                </a:solidFill>
                <a:latin typeface="Times New Roman" charset="0"/>
                <a:ea typeface="Arial" charset="0"/>
              </a:rPr>
              <a:t>And he sent him to his home, saying, “Do not even enter the village.”</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73271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rPr>
              <a:t>27 </a:t>
            </a:r>
            <a:r>
              <a:rPr lang="en-AU" sz="3200" dirty="0">
                <a:solidFill>
                  <a:schemeClr val="bg1"/>
                </a:solidFill>
                <a:latin typeface="Times New Roman" charset="0"/>
                <a:ea typeface="Arial" charset="0"/>
              </a:rPr>
              <a:t>And Jesus went on with his disciples to the villages of Caesarea Philippi.  And on the way he asked his disciples, “Who do people say that I am?”  </a:t>
            </a:r>
            <a:r>
              <a:rPr lang="en-AU" sz="3200" b="1" baseline="30000" dirty="0">
                <a:solidFill>
                  <a:schemeClr val="bg1"/>
                </a:solidFill>
                <a:latin typeface="Times New Roman" charset="0"/>
                <a:ea typeface="Arial" charset="0"/>
              </a:rPr>
              <a:t>28 </a:t>
            </a:r>
            <a:r>
              <a:rPr lang="en-AU" sz="3200" dirty="0">
                <a:solidFill>
                  <a:schemeClr val="bg1"/>
                </a:solidFill>
                <a:latin typeface="Times New Roman" charset="0"/>
                <a:ea typeface="Arial" charset="0"/>
              </a:rPr>
              <a:t>And they told him, “John the Baptist; and others say, Elijah; and others, one of the prophets.”  </a:t>
            </a:r>
            <a:r>
              <a:rPr lang="en-AU" sz="3200" b="1" baseline="30000" dirty="0">
                <a:solidFill>
                  <a:schemeClr val="bg1"/>
                </a:solidFill>
                <a:latin typeface="Times New Roman" charset="0"/>
                <a:ea typeface="Arial" charset="0"/>
              </a:rPr>
              <a:t>29 </a:t>
            </a:r>
            <a:r>
              <a:rPr lang="en-AU" sz="3200" dirty="0">
                <a:solidFill>
                  <a:schemeClr val="bg1"/>
                </a:solidFill>
                <a:latin typeface="Times New Roman" charset="0"/>
                <a:ea typeface="Arial" charset="0"/>
              </a:rPr>
              <a:t>And he asked them, “But who do you say that I am?”  Peter answered him, “You are the Christ.”  </a:t>
            </a:r>
            <a:r>
              <a:rPr lang="en-AU" sz="3200" b="1" baseline="30000" dirty="0">
                <a:solidFill>
                  <a:schemeClr val="bg1"/>
                </a:solidFill>
                <a:latin typeface="Times New Roman" charset="0"/>
                <a:ea typeface="Arial" charset="0"/>
              </a:rPr>
              <a:t>30 </a:t>
            </a:r>
            <a:r>
              <a:rPr lang="en-AU" sz="3200" dirty="0">
                <a:solidFill>
                  <a:schemeClr val="bg1"/>
                </a:solidFill>
                <a:latin typeface="Times New Roman" charset="0"/>
                <a:ea typeface="Arial" charset="0"/>
              </a:rPr>
              <a:t>And he strictly charged them to tell no one about him.</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75" y="859574"/>
            <a:ext cx="9121651" cy="1862048"/>
          </a:xfrm>
          <a:prstGeom prst="rect">
            <a:avLst/>
          </a:prstGeom>
          <a:noFill/>
        </p:spPr>
        <p:txBody>
          <a:bodyPr wrap="square" rtlCol="0">
            <a:spAutoFit/>
          </a:bodyPr>
          <a:lstStyle/>
          <a:p>
            <a:pPr marL="342900" indent="-342900">
              <a:buFont typeface="Arial" charset="0"/>
              <a:buChar char="•"/>
            </a:pPr>
            <a:r>
              <a:rPr lang="en-US" sz="2300" dirty="0" smtClean="0">
                <a:solidFill>
                  <a:srgbClr val="FFFF00"/>
                </a:solidFill>
                <a:latin typeface="Times New Roman" charset="0"/>
                <a:ea typeface="Times New Roman" charset="0"/>
                <a:cs typeface="Times New Roman" charset="0"/>
              </a:rPr>
              <a:t>If Jesus was just a good man who died for a cause, His way is an ideal we could choose to follow if we feel like it</a:t>
            </a:r>
          </a:p>
          <a:p>
            <a:pPr marL="342900" indent="-342900">
              <a:buFont typeface="Arial" charset="0"/>
              <a:buChar char="•"/>
            </a:pPr>
            <a:r>
              <a:rPr lang="en-US" sz="2300" dirty="0" smtClean="0">
                <a:solidFill>
                  <a:srgbClr val="FFFF00"/>
                </a:solidFill>
                <a:latin typeface="Times New Roman" charset="0"/>
                <a:ea typeface="Times New Roman" charset="0"/>
                <a:cs typeface="Times New Roman" charset="0"/>
              </a:rPr>
              <a:t>But the fact that Jesus is:  Christ;  Son of God;  Divine...  He is Lord (all power;  all authority;  holds eternity in His hands;  Judge;  King of kings;  Lord of lords) means He is our only hope and our everything...</a:t>
            </a:r>
            <a:endParaRPr lang="en-US" sz="230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683568" y="2641476"/>
            <a:ext cx="8460432" cy="446276"/>
          </a:xfrm>
          <a:prstGeom prst="rect">
            <a:avLst/>
          </a:prstGeom>
          <a:noFill/>
        </p:spPr>
        <p:txBody>
          <a:bodyPr wrap="square" rtlCol="0">
            <a:spAutoFit/>
          </a:bodyPr>
          <a:lstStyle/>
          <a:p>
            <a:pPr marL="342900" indent="-342900">
              <a:buFont typeface="Arial" charset="0"/>
              <a:buChar char="•"/>
            </a:pPr>
            <a:r>
              <a:rPr lang="en-US" sz="2300" dirty="0" smtClean="0">
                <a:solidFill>
                  <a:schemeClr val="bg1"/>
                </a:solidFill>
                <a:latin typeface="Times New Roman" charset="0"/>
                <a:ea typeface="Times New Roman" charset="0"/>
                <a:cs typeface="Times New Roman" charset="0"/>
              </a:rPr>
              <a:t>This is the truth.  We either accept it as the truth it is;  or </a:t>
            </a:r>
            <a:r>
              <a:rPr lang="en-US" sz="2300" dirty="0" smtClean="0">
                <a:solidFill>
                  <a:schemeClr val="bg1"/>
                </a:solidFill>
                <a:latin typeface="Times New Roman" charset="0"/>
                <a:ea typeface="Times New Roman" charset="0"/>
                <a:cs typeface="Times New Roman" charset="0"/>
              </a:rPr>
              <a:t>Reject it</a:t>
            </a:r>
            <a:endParaRPr lang="en-US" sz="23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130459" y="28577"/>
            <a:ext cx="8856984" cy="830997"/>
          </a:xfrm>
          <a:prstGeom prst="rect">
            <a:avLst/>
          </a:prstGeom>
          <a:noFill/>
          <a:ln w="12700">
            <a:solidFill>
              <a:srgbClr val="FFFF00"/>
            </a:solidFill>
          </a:ln>
        </p:spPr>
        <p:txBody>
          <a:bodyPr wrap="square" rtlCol="0">
            <a:spAutoFit/>
          </a:bodyPr>
          <a:lstStyle/>
          <a:p>
            <a:r>
              <a:rPr lang="en-US" sz="2400" dirty="0">
                <a:solidFill>
                  <a:schemeClr val="bg1"/>
                </a:solidFill>
                <a:latin typeface="Times New Roman" charset="0"/>
                <a:ea typeface="Times New Roman" charset="0"/>
                <a:cs typeface="Times New Roman" charset="0"/>
              </a:rPr>
              <a:t>Some people come to faith in a short time</a:t>
            </a:r>
          </a:p>
          <a:p>
            <a:r>
              <a:rPr lang="en-US" sz="2400" dirty="0">
                <a:solidFill>
                  <a:schemeClr val="bg1"/>
                </a:solidFill>
                <a:latin typeface="Times New Roman" charset="0"/>
                <a:ea typeface="Times New Roman" charset="0"/>
                <a:cs typeface="Times New Roman" charset="0"/>
              </a:rPr>
              <a:t>Some take years or decades, as God keeps drawing them to Himself</a:t>
            </a:r>
            <a:endParaRPr lang="en-AU" sz="24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7031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89247" y="49188"/>
            <a:ext cx="7799818" cy="1323439"/>
          </a:xfrm>
          <a:prstGeom prst="rect">
            <a:avLst/>
          </a:prstGeom>
          <a:noFill/>
          <a:ln w="12700">
            <a:solidFill>
              <a:srgbClr val="FFFF00"/>
            </a:solidFill>
          </a:ln>
        </p:spPr>
        <p:txBody>
          <a:bodyPr wrap="square" rtlCol="0">
            <a:spAutoFit/>
          </a:bodyPr>
          <a:lstStyle/>
          <a:p>
            <a:pPr algn="ctr"/>
            <a:r>
              <a:rPr lang="en-US" sz="4000" dirty="0" smtClean="0">
                <a:solidFill>
                  <a:schemeClr val="bg1"/>
                </a:solidFill>
                <a:latin typeface="Times New Roman" charset="0"/>
                <a:ea typeface="Times New Roman" charset="0"/>
                <a:cs typeface="Times New Roman" charset="0"/>
              </a:rPr>
              <a:t>What miracle of Jesus is the district of </a:t>
            </a:r>
            <a:r>
              <a:rPr lang="en-US" sz="4000" dirty="0" err="1" smtClean="0">
                <a:solidFill>
                  <a:schemeClr val="bg1"/>
                </a:solidFill>
                <a:latin typeface="Times New Roman" charset="0"/>
                <a:ea typeface="Times New Roman" charset="0"/>
                <a:cs typeface="Times New Roman" charset="0"/>
              </a:rPr>
              <a:t>Dalmanutha</a:t>
            </a:r>
            <a:r>
              <a:rPr lang="en-US" sz="4000" dirty="0" smtClean="0">
                <a:solidFill>
                  <a:schemeClr val="bg1"/>
                </a:solidFill>
                <a:latin typeface="Times New Roman" charset="0"/>
                <a:ea typeface="Times New Roman" charset="0"/>
                <a:cs typeface="Times New Roman" charset="0"/>
              </a:rPr>
              <a:t> remembered for?</a:t>
            </a:r>
            <a:endParaRPr lang="en-AU" sz="4000" dirty="0">
              <a:solidFill>
                <a:schemeClr val="bg1"/>
              </a:solidFill>
              <a:latin typeface="Times New Roman" charset="0"/>
              <a:ea typeface="Times New Roman" charset="0"/>
              <a:cs typeface="Times New Roman" charset="0"/>
            </a:endParaRPr>
          </a:p>
        </p:txBody>
      </p:sp>
      <p:sp>
        <p:nvSpPr>
          <p:cNvPr id="5" name="TextBox 4"/>
          <p:cNvSpPr txBox="1"/>
          <p:nvPr/>
        </p:nvSpPr>
        <p:spPr>
          <a:xfrm>
            <a:off x="251520" y="1372627"/>
            <a:ext cx="2830625" cy="769441"/>
          </a:xfrm>
          <a:prstGeom prst="rect">
            <a:avLst/>
          </a:prstGeom>
          <a:noFill/>
          <a:ln w="12700">
            <a:noFill/>
          </a:ln>
        </p:spPr>
        <p:txBody>
          <a:bodyPr wrap="square" rtlCol="0">
            <a:spAutoFit/>
          </a:bodyPr>
          <a:lstStyle/>
          <a:p>
            <a:pPr algn="ctr"/>
            <a:r>
              <a:rPr lang="en-US" sz="4400" smtClean="0">
                <a:solidFill>
                  <a:schemeClr val="bg1"/>
                </a:solidFill>
                <a:latin typeface="Times New Roman" charset="0"/>
                <a:ea typeface="Times New Roman" charset="0"/>
                <a:cs typeface="Times New Roman" charset="0"/>
              </a:rPr>
              <a:t>None</a:t>
            </a:r>
            <a:endParaRPr lang="en-AU" sz="4400" dirty="0">
              <a:solidFill>
                <a:schemeClr val="bg1"/>
              </a:solidFill>
              <a:latin typeface="Times New Roman" charset="0"/>
              <a:ea typeface="Times New Roman" charset="0"/>
              <a:cs typeface="Times New Roman" charset="0"/>
            </a:endParaRPr>
          </a:p>
        </p:txBody>
      </p:sp>
      <p:sp>
        <p:nvSpPr>
          <p:cNvPr id="10" name="Text Box 4"/>
          <p:cNvSpPr txBox="1">
            <a:spLocks noChangeArrowheads="1"/>
          </p:cNvSpPr>
          <p:nvPr/>
        </p:nvSpPr>
        <p:spPr bwMode="auto">
          <a:xfrm>
            <a:off x="0" y="2065412"/>
            <a:ext cx="9144000" cy="352718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Comic Sans MS" charset="0"/>
                <a:ea typeface="Comic Sans MS" charset="0"/>
                <a:cs typeface="Comic Sans MS" charset="0"/>
              </a:rPr>
              <a:t>11 </a:t>
            </a:r>
            <a:r>
              <a:rPr lang="en-AU" sz="2800" dirty="0">
                <a:solidFill>
                  <a:schemeClr val="bg1"/>
                </a:solidFill>
                <a:latin typeface="Comic Sans MS" charset="0"/>
                <a:ea typeface="Comic Sans MS" charset="0"/>
                <a:cs typeface="Comic Sans MS" charset="0"/>
              </a:rPr>
              <a:t>The Pharisees came and began to argue with him, seeking from him a sign from heaven to test him.  </a:t>
            </a:r>
            <a:r>
              <a:rPr lang="en-AU" sz="2800" b="1" baseline="30000" dirty="0">
                <a:solidFill>
                  <a:schemeClr val="bg1"/>
                </a:solidFill>
                <a:latin typeface="Comic Sans MS" charset="0"/>
                <a:ea typeface="Comic Sans MS" charset="0"/>
                <a:cs typeface="Comic Sans MS" charset="0"/>
              </a:rPr>
              <a:t>12 </a:t>
            </a:r>
            <a:r>
              <a:rPr lang="en-AU" sz="2800" dirty="0">
                <a:solidFill>
                  <a:schemeClr val="bg1"/>
                </a:solidFill>
                <a:latin typeface="Comic Sans MS" charset="0"/>
                <a:ea typeface="Comic Sans MS" charset="0"/>
                <a:cs typeface="Comic Sans MS" charset="0"/>
              </a:rPr>
              <a:t>And he sighed deeply in his spirit and said, “Why does this generation seek a sign?  Truly, I say to you, no sign will be given to this generation.”  </a:t>
            </a:r>
            <a:r>
              <a:rPr lang="en-AU" sz="2800" b="1" baseline="30000" dirty="0">
                <a:solidFill>
                  <a:schemeClr val="bg1"/>
                </a:solidFill>
                <a:latin typeface="Comic Sans MS" charset="0"/>
                <a:ea typeface="Comic Sans MS" charset="0"/>
                <a:cs typeface="Comic Sans MS" charset="0"/>
              </a:rPr>
              <a:t>13 </a:t>
            </a:r>
            <a:r>
              <a:rPr lang="en-AU" sz="2800" dirty="0">
                <a:solidFill>
                  <a:schemeClr val="bg1"/>
                </a:solidFill>
                <a:latin typeface="Comic Sans MS" charset="0"/>
                <a:ea typeface="Comic Sans MS" charset="0"/>
                <a:cs typeface="Comic Sans MS" charset="0"/>
              </a:rPr>
              <a:t>And he left them, got into the boat again, and went to the other side</a:t>
            </a:r>
            <a:r>
              <a:rPr lang="en-AU" sz="2800" dirty="0" smtClean="0">
                <a:solidFill>
                  <a:schemeClr val="bg1"/>
                </a:solidFill>
                <a:latin typeface="Comic Sans MS" charset="0"/>
                <a:ea typeface="Comic Sans MS" charset="0"/>
                <a:cs typeface="Comic Sans MS" charset="0"/>
              </a:rPr>
              <a:t>.</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92223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69479</TotalTime>
  <Words>555</Words>
  <Application>Microsoft Macintosh PowerPoint</Application>
  <PresentationFormat>On-screen Show (16:10)</PresentationFormat>
  <Paragraphs>52</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1322</cp:revision>
  <cp:lastPrinted>2019-02-22T06:03:52Z</cp:lastPrinted>
  <dcterms:created xsi:type="dcterms:W3CDTF">2016-11-04T06:28:01Z</dcterms:created>
  <dcterms:modified xsi:type="dcterms:W3CDTF">2019-03-02T00:37:00Z</dcterms:modified>
</cp:coreProperties>
</file>